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ormorant Garamond Bold Italics" charset="1" panose="00000800000000000000"/>
      <p:regular r:id="rId25"/>
    </p:embeddedFont>
    <p:embeddedFont>
      <p:font typeface="Quicksand" charset="1" panose="00000000000000000000"/>
      <p:regular r:id="rId26"/>
    </p:embeddedFont>
    <p:embeddedFont>
      <p:font typeface="Quicksand Bold" charset="1" panose="00000000000000000000"/>
      <p:regular r:id="rId27"/>
    </p:embeddedFont>
    <p:embeddedFont>
      <p:font typeface="Archivo Black" charset="1" panose="020B0A03020202020B04"/>
      <p:regular r:id="rId28"/>
    </p:embeddedFont>
    <p:embeddedFont>
      <p:font typeface="Montserrat Bold" charset="1" panose="00000800000000000000"/>
      <p:regular r:id="rId29"/>
    </p:embeddedFont>
    <p:embeddedFont>
      <p:font typeface="Montserrat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3764" y="3068892"/>
            <a:ext cx="16229942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EMPLOYEE RETENTION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52274" y="5538406"/>
            <a:ext cx="12812922" cy="120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4"/>
              </a:lnSpc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Analyzing Employee Data to Drive Strategic HR Decisions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2179" y="1967581"/>
            <a:ext cx="11643643" cy="52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0F466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F2F4F5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9608" y="2486021"/>
            <a:ext cx="8804392" cy="633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3249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Average Attrition Rate for All Departments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 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Mean attriti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on rate calculated across all departments.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Departments with Highest Attrition: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Research &amp; Development, Software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Identifies departmental trends—departments with consistently high</a:t>
            </a: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attrition may need targeted HR interventions.</a:t>
            </a:r>
          </a:p>
          <a:p>
            <a:pPr algn="l">
              <a:lnSpc>
                <a:spcPts val="7853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72153" y="1288384"/>
            <a:ext cx="10462169" cy="95380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3531" y="2393868"/>
            <a:ext cx="8469754" cy="706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3249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Average Hourly Rate of Research Scientists by gender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The average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hourly wage paid to employees, segmented by gender.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Value: 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Females earn slightly more ($115.93) than males ($114.45).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Useful for compensation analysis and gender equity reviews. Helps benchmark pay scales.</a:t>
            </a:r>
          </a:p>
          <a:p>
            <a:pPr algn="l">
              <a:lnSpc>
                <a:spcPts val="7988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9232" y="1781738"/>
            <a:ext cx="10994425" cy="80782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0F466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F2F4F5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6853" y="2550832"/>
            <a:ext cx="16494293" cy="636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2"/>
              </a:lnSpc>
            </a:pPr>
            <a:r>
              <a:rPr lang="en-US" sz="3864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Attrition Rate vs. Monthly Income Stats</a:t>
            </a:r>
          </a:p>
          <a:p>
            <a:pPr algn="l" marL="782934" indent="-391467" lvl="1">
              <a:lnSpc>
                <a:spcPts val="6346"/>
              </a:lnSpc>
              <a:buFont typeface="Arial"/>
              <a:buChar char="•"/>
            </a:pPr>
            <a:r>
              <a:rPr lang="en-US" b="true" sz="362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 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 ana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lysis comparing attrition rates across various monthly incom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 brackets.</a:t>
            </a:r>
          </a:p>
          <a:p>
            <a:pPr algn="l" marL="782934" indent="-391467" lvl="1">
              <a:lnSpc>
                <a:spcPts val="6346"/>
              </a:lnSpc>
              <a:buFont typeface="Arial"/>
              <a:buChar char="•"/>
            </a:pPr>
            <a:r>
              <a:rPr lang="en-US" b="true" sz="362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Insight: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Surprisingly stable (~50%) across brackets, s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uggesting income isn't a sole predictor of attrition.</a:t>
            </a:r>
          </a:p>
          <a:p>
            <a:pPr algn="l" marL="782934" indent="-391467" lvl="1">
              <a:lnSpc>
                <a:spcPts val="6346"/>
              </a:lnSpc>
              <a:buFont typeface="Arial"/>
              <a:buChar char="•"/>
            </a:pPr>
            <a:r>
              <a:rPr lang="en-US" b="true" sz="362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 </a:t>
            </a:r>
            <a:r>
              <a:rPr lang="en-US" sz="36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Understand whether salary influences employee retention significantly.</a:t>
            </a:r>
          </a:p>
          <a:p>
            <a:pPr algn="l">
              <a:lnSpc>
                <a:spcPts val="634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6819" y="2460624"/>
            <a:ext cx="8357519" cy="742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3105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Average Working Years for Each Department</a:t>
            </a:r>
          </a:p>
          <a:p>
            <a:pPr algn="l" marL="629231" indent="-314615" lvl="1">
              <a:lnSpc>
                <a:spcPts val="5100"/>
              </a:lnSpc>
              <a:buFont typeface="Arial"/>
              <a:buChar char="•"/>
            </a:pPr>
            <a:r>
              <a:rPr lang="en-US" b="true" sz="29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29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Mean number of years</a:t>
            </a:r>
            <a:r>
              <a:rPr lang="en-US" sz="29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employees have worked in each department.</a:t>
            </a:r>
          </a:p>
          <a:p>
            <a:pPr algn="l" marL="629231" indent="-314615" lvl="1">
              <a:lnSpc>
                <a:spcPts val="5100"/>
              </a:lnSpc>
              <a:buFont typeface="Arial"/>
              <a:buChar char="•"/>
            </a:pPr>
            <a:r>
              <a:rPr lang="en-US" b="true" sz="29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Values: </a:t>
            </a:r>
            <a:r>
              <a:rPr lang="en-US" sz="29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Around 20.3–20.6 years across departments like Support, Software, and Sales.</a:t>
            </a:r>
          </a:p>
          <a:p>
            <a:pPr algn="l" marL="629231" indent="-314615" lvl="1">
              <a:lnSpc>
                <a:spcPts val="5100"/>
              </a:lnSpc>
              <a:buFont typeface="Arial"/>
              <a:buChar char="•"/>
            </a:pPr>
            <a:r>
              <a:rPr lang="en-US" b="true" sz="29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 </a:t>
            </a:r>
            <a:r>
              <a:rPr lang="en-US" sz="29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Reflects workforce experience and potential risk of aging workforce or retirement waves.</a:t>
            </a:r>
          </a:p>
          <a:p>
            <a:pPr algn="l">
              <a:lnSpc>
                <a:spcPts val="7675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01845" y="1392977"/>
            <a:ext cx="11003078" cy="97063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0F466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F2F4F5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74268" y="2555793"/>
            <a:ext cx="10413732" cy="6702507"/>
          </a:xfrm>
          <a:custGeom>
            <a:avLst/>
            <a:gdLst/>
            <a:ahLst/>
            <a:cxnLst/>
            <a:rect r="r" b="b" t="t" l="l"/>
            <a:pathLst>
              <a:path h="6702507" w="10413732">
                <a:moveTo>
                  <a:pt x="0" y="0"/>
                </a:moveTo>
                <a:lnTo>
                  <a:pt x="10413732" y="0"/>
                </a:lnTo>
                <a:lnTo>
                  <a:pt x="10413732" y="6702507"/>
                </a:lnTo>
                <a:lnTo>
                  <a:pt x="0" y="670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4" r="-4483" b="-6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393868"/>
            <a:ext cx="7874268" cy="703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324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Job Role vs Work-Life Balance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 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 analysis of how different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job roles score in work-life balance metrics.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Insight: 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R&amp;D roles have better work-life balance (e.g., 12,546 hours).</a:t>
            </a:r>
          </a:p>
          <a:p>
            <a:pPr algn="l" marL="658496" indent="-329248" lvl="1">
              <a:lnSpc>
                <a:spcPts val="5337"/>
              </a:lnSpc>
              <a:buFont typeface="Arial"/>
              <a:buChar char="•"/>
            </a:pPr>
            <a:r>
              <a:rPr lang="en-US" b="true" sz="30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Helps HR improve work-life balance programs tailored to specific job roles.</a:t>
            </a:r>
          </a:p>
          <a:p>
            <a:pPr algn="l">
              <a:lnSpc>
                <a:spcPts val="803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78631"/>
            <a:chOff x="0" y="0"/>
            <a:chExt cx="4816593" cy="521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1121"/>
            </a:xfrm>
            <a:custGeom>
              <a:avLst/>
              <a:gdLst/>
              <a:ahLst/>
              <a:cxnLst/>
              <a:rect r="r" b="b" t="t" l="l"/>
              <a:pathLst>
                <a:path h="5211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1121"/>
                  </a:lnTo>
                  <a:lnTo>
                    <a:pt x="0" y="521121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Key Relationships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4256" y="2616957"/>
            <a:ext cx="16439488" cy="647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3"/>
              </a:lnSpc>
            </a:pPr>
            <a:r>
              <a:rPr lang="en-US" sz="3887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Attrition Rate vs. Years Since Last Promotion</a:t>
            </a:r>
          </a:p>
          <a:p>
            <a:pPr algn="l" marL="787751" indent="-393875" lvl="1">
              <a:lnSpc>
                <a:spcPts val="6385"/>
              </a:lnSpc>
              <a:buFont typeface="Arial"/>
              <a:buChar char="•"/>
            </a:pPr>
            <a:r>
              <a:rPr lang="en-US" b="true" sz="3648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 </a:t>
            </a:r>
            <a:r>
              <a:rPr lang="en-US" sz="36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Comparison between how long it</a:t>
            </a:r>
            <a:r>
              <a:rPr lang="en-US" sz="36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has been since the last promotion and attrition likelihood.</a:t>
            </a:r>
          </a:p>
          <a:p>
            <a:pPr algn="l" marL="787751" indent="-393875" lvl="1">
              <a:lnSpc>
                <a:spcPts val="6385"/>
              </a:lnSpc>
              <a:buFont typeface="Arial"/>
              <a:buChar char="•"/>
            </a:pPr>
            <a:r>
              <a:rPr lang="en-US" b="true" sz="3648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Insight: </a:t>
            </a:r>
            <a:r>
              <a:rPr lang="en-US" sz="36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Attrition spikes to 43.11% for employees with no promotion in 4+ years.</a:t>
            </a:r>
          </a:p>
          <a:p>
            <a:pPr algn="l" marL="787751" indent="-393875" lvl="1">
              <a:lnSpc>
                <a:spcPts val="6385"/>
              </a:lnSpc>
              <a:buFont typeface="Arial"/>
              <a:buChar char="•"/>
            </a:pPr>
            <a:r>
              <a:rPr lang="en-US" b="true" sz="3648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6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Indicates promotion-related stagnation as a major driver of turnover.</a:t>
            </a:r>
          </a:p>
          <a:p>
            <a:pPr algn="l">
              <a:lnSpc>
                <a:spcPts val="638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46728" y="1938414"/>
            <a:ext cx="9041208" cy="7573376"/>
            <a:chOff x="0" y="0"/>
            <a:chExt cx="1400720" cy="1173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0720" cy="1173314"/>
            </a:xfrm>
            <a:custGeom>
              <a:avLst/>
              <a:gdLst/>
              <a:ahLst/>
              <a:cxnLst/>
              <a:rect r="r" b="b" t="t" l="l"/>
              <a:pathLst>
                <a:path h="1173314" w="1400720">
                  <a:moveTo>
                    <a:pt x="19695" y="0"/>
                  </a:moveTo>
                  <a:lnTo>
                    <a:pt x="1381025" y="0"/>
                  </a:lnTo>
                  <a:cubicBezTo>
                    <a:pt x="1386248" y="0"/>
                    <a:pt x="1391258" y="2075"/>
                    <a:pt x="1394951" y="5768"/>
                  </a:cubicBezTo>
                  <a:cubicBezTo>
                    <a:pt x="1398645" y="9462"/>
                    <a:pt x="1400720" y="14471"/>
                    <a:pt x="1400720" y="19695"/>
                  </a:cubicBezTo>
                  <a:lnTo>
                    <a:pt x="1400720" y="1153619"/>
                  </a:lnTo>
                  <a:cubicBezTo>
                    <a:pt x="1400720" y="1158843"/>
                    <a:pt x="1398645" y="1163852"/>
                    <a:pt x="1394951" y="1167546"/>
                  </a:cubicBezTo>
                  <a:cubicBezTo>
                    <a:pt x="1391258" y="1171239"/>
                    <a:pt x="1386248" y="1173314"/>
                    <a:pt x="1381025" y="1173314"/>
                  </a:cubicBezTo>
                  <a:lnTo>
                    <a:pt x="19695" y="1173314"/>
                  </a:lnTo>
                  <a:cubicBezTo>
                    <a:pt x="14471" y="1173314"/>
                    <a:pt x="9462" y="1171239"/>
                    <a:pt x="5768" y="1167546"/>
                  </a:cubicBezTo>
                  <a:cubicBezTo>
                    <a:pt x="2075" y="1163852"/>
                    <a:pt x="0" y="1158843"/>
                    <a:pt x="0" y="1153619"/>
                  </a:cubicBezTo>
                  <a:lnTo>
                    <a:pt x="0" y="19695"/>
                  </a:lnTo>
                  <a:cubicBezTo>
                    <a:pt x="0" y="14471"/>
                    <a:pt x="2075" y="9462"/>
                    <a:pt x="5768" y="5768"/>
                  </a:cubicBezTo>
                  <a:cubicBezTo>
                    <a:pt x="9462" y="2075"/>
                    <a:pt x="14471" y="0"/>
                    <a:pt x="19695" y="0"/>
                  </a:cubicBezTo>
                  <a:close/>
                </a:path>
              </a:pathLst>
            </a:custGeom>
            <a:blipFill>
              <a:blip r:embed="rId2"/>
              <a:stretch>
                <a:fillRect l="-12745" t="0" r="-1274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53199"/>
            <a:ext cx="948019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Recommendations &amp;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228" y="2613356"/>
            <a:ext cx="7045186" cy="54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3629" indent="-366814" lvl="1">
              <a:lnSpc>
                <a:spcPts val="4757"/>
              </a:lnSpc>
              <a:buFont typeface="Arial"/>
              <a:buChar char="•"/>
            </a:pPr>
            <a:r>
              <a:rPr lang="en-US" sz="3398">
                <a:solidFill>
                  <a:srgbClr val="231F20"/>
                </a:solidFill>
                <a:latin typeface="Quicksand"/>
                <a:ea typeface="Quicksand"/>
                <a:cs typeface="Quicksand"/>
                <a:sym typeface="Quicksand"/>
              </a:rPr>
              <a:t>Improve Compensation for Lower-Income Groups</a:t>
            </a:r>
          </a:p>
          <a:p>
            <a:pPr algn="l" marL="733629" indent="-366814" lvl="1">
              <a:lnSpc>
                <a:spcPts val="4757"/>
              </a:lnSpc>
              <a:buFont typeface="Arial"/>
              <a:buChar char="•"/>
            </a:pPr>
            <a:r>
              <a:rPr lang="en-US" sz="3398">
                <a:solidFill>
                  <a:srgbClr val="231F20"/>
                </a:solidFill>
                <a:latin typeface="Quicksand"/>
                <a:ea typeface="Quicksand"/>
                <a:cs typeface="Quicksand"/>
                <a:sym typeface="Quicksand"/>
              </a:rPr>
              <a:t>Targeted Retention for Sales &amp; R&amp;D</a:t>
            </a:r>
          </a:p>
          <a:p>
            <a:pPr algn="l" marL="733629" indent="-366814" lvl="1">
              <a:lnSpc>
                <a:spcPts val="4757"/>
              </a:lnSpc>
              <a:buFont typeface="Arial"/>
              <a:buChar char="•"/>
            </a:pPr>
            <a:r>
              <a:rPr lang="en-US" sz="3398">
                <a:solidFill>
                  <a:srgbClr val="231F20"/>
                </a:solidFill>
                <a:latin typeface="Quicksand"/>
                <a:ea typeface="Quicksand"/>
                <a:cs typeface="Quicksand"/>
                <a:sym typeface="Quicksand"/>
              </a:rPr>
              <a:t> Promote Regular Career Progression</a:t>
            </a:r>
          </a:p>
          <a:p>
            <a:pPr algn="l" marL="733629" indent="-366814" lvl="1">
              <a:lnSpc>
                <a:spcPts val="4757"/>
              </a:lnSpc>
              <a:buFont typeface="Arial"/>
              <a:buChar char="•"/>
            </a:pPr>
            <a:r>
              <a:rPr lang="en-US" sz="3398">
                <a:solidFill>
                  <a:srgbClr val="231F20"/>
                </a:solidFill>
                <a:latin typeface="Quicksand"/>
                <a:ea typeface="Quicksand"/>
                <a:cs typeface="Quicksand"/>
                <a:sym typeface="Quicksand"/>
              </a:rPr>
              <a:t> Enhance Work-Life Balance through Policy &amp; Culture</a:t>
            </a:r>
          </a:p>
          <a:p>
            <a:pPr algn="l" marL="0" indent="0" lvl="0">
              <a:lnSpc>
                <a:spcPts val="47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062" y="1907353"/>
            <a:ext cx="15255876" cy="8167469"/>
          </a:xfrm>
          <a:custGeom>
            <a:avLst/>
            <a:gdLst/>
            <a:ahLst/>
            <a:cxnLst/>
            <a:rect r="r" b="b" t="t" l="l"/>
            <a:pathLst>
              <a:path h="8167469" w="15255876">
                <a:moveTo>
                  <a:pt x="0" y="0"/>
                </a:moveTo>
                <a:lnTo>
                  <a:pt x="15255876" y="0"/>
                </a:lnTo>
                <a:lnTo>
                  <a:pt x="15255876" y="8167469"/>
                </a:lnTo>
                <a:lnTo>
                  <a:pt x="0" y="8167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3" r="-361" b="-41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636638"/>
            <a:chOff x="0" y="0"/>
            <a:chExt cx="4816593" cy="431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31049"/>
            </a:xfrm>
            <a:custGeom>
              <a:avLst/>
              <a:gdLst/>
              <a:ahLst/>
              <a:cxnLst/>
              <a:rect r="r" b="b" t="t" l="l"/>
              <a:pathLst>
                <a:path h="4310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1049"/>
                  </a:lnTo>
                  <a:lnTo>
                    <a:pt x="0" y="431049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4816593" cy="545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Dashboard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20954" y="3063654"/>
            <a:ext cx="13246093" cy="445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5"/>
              </a:lnSpc>
            </a:pPr>
            <a:r>
              <a:rPr lang="en-US" sz="42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•HR analytics offers actionable insights to reduce attrition and boost satisfaction.</a:t>
            </a:r>
          </a:p>
          <a:p>
            <a:pPr algn="ctr" marL="0" indent="0" lvl="0">
              <a:lnSpc>
                <a:spcPts val="7185"/>
              </a:lnSpc>
            </a:pPr>
            <a:r>
              <a:rPr lang="en-US" sz="422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•Strategic interventions can significantly improve workforce stability and performance.</a:t>
            </a:r>
          </a:p>
          <a:p>
            <a:pPr algn="ctr" marL="0" indent="0" lvl="0">
              <a:lnSpc>
                <a:spcPts val="7185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5897880" y="2599251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7481565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1684924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1483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0991"/>
            <a:chOff x="0" y="0"/>
            <a:chExt cx="4816593" cy="6244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459"/>
            </a:xfrm>
            <a:custGeom>
              <a:avLst/>
              <a:gdLst/>
              <a:ahLst/>
              <a:cxnLst/>
              <a:rect r="r" b="b" t="t" l="l"/>
              <a:pathLst>
                <a:path h="6244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459"/>
                  </a:lnTo>
                  <a:lnTo>
                    <a:pt x="0" y="624459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9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588234" y="8525491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94355" y="913335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304001" cy="10287000"/>
          </a:xfrm>
          <a:custGeom>
            <a:avLst/>
            <a:gdLst/>
            <a:ahLst/>
            <a:cxnLst/>
            <a:rect r="r" b="b" t="t" l="l"/>
            <a:pathLst>
              <a:path h="10287000" w="8304001">
                <a:moveTo>
                  <a:pt x="0" y="0"/>
                </a:moveTo>
                <a:lnTo>
                  <a:pt x="8304001" y="0"/>
                </a:lnTo>
                <a:lnTo>
                  <a:pt x="8304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09" t="-2237" r="-618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04001" y="428942"/>
            <a:ext cx="99149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DBE5E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5694" y="2652078"/>
            <a:ext cx="501732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Sunkara Geya Vineela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25694" y="3428683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Latchupatula Jyotshna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5694" y="4205288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Sanchita Sanjay Jadhav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5694" y="4981893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Tellam Tarunya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5694" y="5758499"/>
            <a:ext cx="501732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Swajal Sandeep Aparadh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5694" y="6535104"/>
            <a:ext cx="501732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Shaikh Tanaz Bano Mansoor Hussain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Data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52371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Objectives KPIs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76822" y="8120222"/>
            <a:ext cx="3367178" cy="80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77" spc="23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 and </a:t>
            </a:r>
          </a:p>
          <a:p>
            <a:pPr algn="ctr">
              <a:lnSpc>
                <a:spcPts val="3280"/>
              </a:lnSpc>
            </a:pPr>
            <a:r>
              <a:rPr lang="en-US" sz="2377" spc="23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6153" y="8125260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2997" y="1953319"/>
            <a:ext cx="16491652" cy="70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3"/>
              </a:lnSpc>
            </a:pPr>
          </a:p>
          <a:p>
            <a:pPr algn="l">
              <a:lnSpc>
                <a:spcPts val="7113"/>
              </a:lnSpc>
            </a:pPr>
            <a:r>
              <a:rPr lang="en-US" sz="4184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</a:p>
          <a:p>
            <a:pPr algn="ctr">
              <a:lnSpc>
                <a:spcPts val="7113"/>
              </a:lnSpc>
            </a:pPr>
            <a:r>
              <a:rPr lang="en-US" sz="418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US" sz="418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 understand workforce trends, employee behavior, and attrition patterns using data-driven insights.</a:t>
            </a:r>
          </a:p>
          <a:p>
            <a:pPr algn="l">
              <a:lnSpc>
                <a:spcPts val="7113"/>
              </a:lnSpc>
            </a:pPr>
            <a:r>
              <a:rPr lang="en-US" sz="4184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Importance of HR Analytics:</a:t>
            </a:r>
          </a:p>
          <a:p>
            <a:pPr algn="ctr">
              <a:lnSpc>
                <a:spcPts val="7113"/>
              </a:lnSpc>
            </a:pPr>
            <a:r>
              <a:rPr lang="en-US" sz="4184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Supports strategic HR decisions, enhances retention, and improves employee experience.</a:t>
            </a:r>
          </a:p>
          <a:p>
            <a:pPr algn="ctr" marL="0" indent="0" lvl="0">
              <a:lnSpc>
                <a:spcPts val="6755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6146595" y="882066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52717" y="950646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05625" y="2632710"/>
            <a:ext cx="188595" cy="184785"/>
            <a:chOff x="0" y="0"/>
            <a:chExt cx="251460" cy="246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30810" y="134620"/>
                    <a:pt x="121920" y="142240"/>
                    <a:pt x="109220" y="146050"/>
                  </a:cubicBezTo>
                  <a:cubicBezTo>
                    <a:pt x="91440" y="151130"/>
                    <a:pt x="54610" y="149860"/>
                    <a:pt x="38100" y="14224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DBE5E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2108607"/>
            <a:chOff x="0" y="0"/>
            <a:chExt cx="4816593" cy="5553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55353"/>
            </a:xfrm>
            <a:custGeom>
              <a:avLst/>
              <a:gdLst/>
              <a:ahLst/>
              <a:cxnLst/>
              <a:rect r="r" b="b" t="t" l="l"/>
              <a:pathLst>
                <a:path h="5553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5353"/>
                  </a:lnTo>
                  <a:lnTo>
                    <a:pt x="0" y="555353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4816593" cy="688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68634" y="428942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DBE5E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1935" y="15849"/>
            <a:ext cx="5346065" cy="10271151"/>
            <a:chOff x="0" y="0"/>
            <a:chExt cx="1408017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8017" cy="2705159"/>
            </a:xfrm>
            <a:custGeom>
              <a:avLst/>
              <a:gdLst/>
              <a:ahLst/>
              <a:cxnLst/>
              <a:rect r="r" b="b" t="t" l="l"/>
              <a:pathLst>
                <a:path h="2705159" w="1408017">
                  <a:moveTo>
                    <a:pt x="0" y="0"/>
                  </a:moveTo>
                  <a:lnTo>
                    <a:pt x="1408017" y="0"/>
                  </a:lnTo>
                  <a:lnTo>
                    <a:pt x="1408017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08017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14169" y="1684924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518" t="0" r="22518" b="0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16593"/>
            <a:ext cx="9390243" cy="624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248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Source:</a:t>
            </a: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HR dataset containing demographic, work-related, and attrition data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248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Size:</a:t>
            </a: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~50,000 records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248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Columns: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- Age, Gender, Department, Job Role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- Attrition (Yes/No), Monthly Income, Hourly Rate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- Years at Company, Years Since Last Promotion</a:t>
            </a:r>
          </a:p>
          <a:p>
            <a:pPr algn="l">
              <a:lnSpc>
                <a:spcPts val="5522"/>
              </a:lnSpc>
            </a:pPr>
            <a:r>
              <a:rPr lang="en-US" sz="324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- Work Life Balance, Education, etc.</a:t>
            </a:r>
          </a:p>
          <a:p>
            <a:pPr algn="l" marL="0" indent="0" lvl="0">
              <a:lnSpc>
                <a:spcPts val="552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14511"/>
            <a:chOff x="0" y="0"/>
            <a:chExt cx="4816593" cy="530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0571"/>
            </a:xfrm>
            <a:custGeom>
              <a:avLst/>
              <a:gdLst/>
              <a:ahLst/>
              <a:cxnLst/>
              <a:rect r="r" b="b" t="t" l="l"/>
              <a:pathLst>
                <a:path h="5305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0571"/>
                  </a:lnTo>
                  <a:lnTo>
                    <a:pt x="0" y="530571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44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>
                  <a:solidFill>
                    <a:srgbClr val="F2F4F5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Objectives: KPIs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431082"/>
            <a:ext cx="1192061" cy="11920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51939" y="3623143"/>
            <a:ext cx="1192061" cy="11920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4815204"/>
            <a:ext cx="1192061" cy="11920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51939" y="6007265"/>
            <a:ext cx="1192061" cy="11920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51939" y="8391387"/>
            <a:ext cx="1192061" cy="119206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23190" y="7199326"/>
            <a:ext cx="1192061" cy="119206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41275"/>
              <a:ext cx="5588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29180" y="2548987"/>
            <a:ext cx="5968328" cy="950331"/>
            <a:chOff x="0" y="0"/>
            <a:chExt cx="1571905" cy="2502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71905" cy="250293"/>
            </a:xfrm>
            <a:custGeom>
              <a:avLst/>
              <a:gdLst/>
              <a:ahLst/>
              <a:cxnLst/>
              <a:rect r="r" b="b" t="t" l="l"/>
              <a:pathLst>
                <a:path h="250293" w="1571905">
                  <a:moveTo>
                    <a:pt x="22052" y="0"/>
                  </a:moveTo>
                  <a:lnTo>
                    <a:pt x="1549854" y="0"/>
                  </a:lnTo>
                  <a:cubicBezTo>
                    <a:pt x="1555702" y="0"/>
                    <a:pt x="1561311" y="2323"/>
                    <a:pt x="1565447" y="6459"/>
                  </a:cubicBezTo>
                  <a:cubicBezTo>
                    <a:pt x="1569582" y="10594"/>
                    <a:pt x="1571905" y="16203"/>
                    <a:pt x="1571905" y="22052"/>
                  </a:cubicBezTo>
                  <a:lnTo>
                    <a:pt x="1571905" y="228241"/>
                  </a:lnTo>
                  <a:cubicBezTo>
                    <a:pt x="1571905" y="240420"/>
                    <a:pt x="1562032" y="250293"/>
                    <a:pt x="1549854" y="250293"/>
                  </a:cubicBezTo>
                  <a:lnTo>
                    <a:pt x="22052" y="250293"/>
                  </a:lnTo>
                  <a:cubicBezTo>
                    <a:pt x="16203" y="250293"/>
                    <a:pt x="10594" y="247970"/>
                    <a:pt x="6459" y="243834"/>
                  </a:cubicBezTo>
                  <a:cubicBezTo>
                    <a:pt x="2323" y="239699"/>
                    <a:pt x="0" y="234090"/>
                    <a:pt x="0" y="228241"/>
                  </a:cubicBezTo>
                  <a:lnTo>
                    <a:pt x="0" y="22052"/>
                  </a:lnTo>
                  <a:cubicBezTo>
                    <a:pt x="0" y="9873"/>
                    <a:pt x="9873" y="0"/>
                    <a:pt x="22052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1571905" cy="374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Attrition Rate vs Monthly Income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7751" y="3623143"/>
            <a:ext cx="6843662" cy="1138555"/>
            <a:chOff x="0" y="0"/>
            <a:chExt cx="1802446" cy="29986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02446" cy="299866"/>
            </a:xfrm>
            <a:custGeom>
              <a:avLst/>
              <a:gdLst/>
              <a:ahLst/>
              <a:cxnLst/>
              <a:rect r="r" b="b" t="t" l="l"/>
              <a:pathLst>
                <a:path h="299866" w="1802446">
                  <a:moveTo>
                    <a:pt x="19231" y="0"/>
                  </a:moveTo>
                  <a:lnTo>
                    <a:pt x="1783215" y="0"/>
                  </a:lnTo>
                  <a:cubicBezTo>
                    <a:pt x="1793836" y="0"/>
                    <a:pt x="1802446" y="8610"/>
                    <a:pt x="1802446" y="19231"/>
                  </a:cubicBezTo>
                  <a:lnTo>
                    <a:pt x="1802446" y="280635"/>
                  </a:lnTo>
                  <a:cubicBezTo>
                    <a:pt x="1802446" y="291256"/>
                    <a:pt x="1793836" y="299866"/>
                    <a:pt x="1783215" y="299866"/>
                  </a:cubicBezTo>
                  <a:lnTo>
                    <a:pt x="19231" y="299866"/>
                  </a:lnTo>
                  <a:cubicBezTo>
                    <a:pt x="14131" y="299866"/>
                    <a:pt x="9239" y="297840"/>
                    <a:pt x="5633" y="294234"/>
                  </a:cubicBezTo>
                  <a:cubicBezTo>
                    <a:pt x="2026" y="290627"/>
                    <a:pt x="0" y="285735"/>
                    <a:pt x="0" y="280635"/>
                  </a:cubicBezTo>
                  <a:lnTo>
                    <a:pt x="0" y="19231"/>
                  </a:lnTo>
                  <a:cubicBezTo>
                    <a:pt x="0" y="14131"/>
                    <a:pt x="2026" y="9239"/>
                    <a:pt x="5633" y="5633"/>
                  </a:cubicBezTo>
                  <a:cubicBezTo>
                    <a:pt x="9239" y="2026"/>
                    <a:pt x="14131" y="0"/>
                    <a:pt x="1923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1802446" cy="423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Avg Hourly Rate of Research Scientists</a:t>
              </a:r>
            </a:p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by gender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5964511"/>
            <a:ext cx="6532714" cy="950331"/>
            <a:chOff x="0" y="0"/>
            <a:chExt cx="1720550" cy="2502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20550" cy="250293"/>
            </a:xfrm>
            <a:custGeom>
              <a:avLst/>
              <a:gdLst/>
              <a:ahLst/>
              <a:cxnLst/>
              <a:rect r="r" b="b" t="t" l="l"/>
              <a:pathLst>
                <a:path h="250293" w="1720550">
                  <a:moveTo>
                    <a:pt x="20147" y="0"/>
                  </a:moveTo>
                  <a:lnTo>
                    <a:pt x="1700404" y="0"/>
                  </a:lnTo>
                  <a:cubicBezTo>
                    <a:pt x="1711530" y="0"/>
                    <a:pt x="1720550" y="9020"/>
                    <a:pt x="1720550" y="20147"/>
                  </a:cubicBezTo>
                  <a:lnTo>
                    <a:pt x="1720550" y="230146"/>
                  </a:lnTo>
                  <a:cubicBezTo>
                    <a:pt x="1720550" y="241273"/>
                    <a:pt x="1711530" y="250293"/>
                    <a:pt x="1700404" y="250293"/>
                  </a:cubicBezTo>
                  <a:lnTo>
                    <a:pt x="20147" y="250293"/>
                  </a:lnTo>
                  <a:cubicBezTo>
                    <a:pt x="14803" y="250293"/>
                    <a:pt x="9679" y="248170"/>
                    <a:pt x="5901" y="244392"/>
                  </a:cubicBezTo>
                  <a:cubicBezTo>
                    <a:pt x="2123" y="240614"/>
                    <a:pt x="0" y="235490"/>
                    <a:pt x="0" y="230146"/>
                  </a:cubicBezTo>
                  <a:lnTo>
                    <a:pt x="0" y="20147"/>
                  </a:lnTo>
                  <a:cubicBezTo>
                    <a:pt x="0" y="9020"/>
                    <a:pt x="9020" y="0"/>
                    <a:pt x="20147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1720550" cy="374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Avg Attrition Rate for All Departments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66296" y="8391387"/>
            <a:ext cx="5995118" cy="950331"/>
            <a:chOff x="0" y="0"/>
            <a:chExt cx="1578961" cy="25029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78961" cy="250293"/>
            </a:xfrm>
            <a:custGeom>
              <a:avLst/>
              <a:gdLst/>
              <a:ahLst/>
              <a:cxnLst/>
              <a:rect r="r" b="b" t="t" l="l"/>
              <a:pathLst>
                <a:path h="250293" w="1578961">
                  <a:moveTo>
                    <a:pt x="21953" y="0"/>
                  </a:moveTo>
                  <a:lnTo>
                    <a:pt x="1557008" y="0"/>
                  </a:lnTo>
                  <a:cubicBezTo>
                    <a:pt x="1569132" y="0"/>
                    <a:pt x="1578961" y="9829"/>
                    <a:pt x="1578961" y="21953"/>
                  </a:cubicBezTo>
                  <a:lnTo>
                    <a:pt x="1578961" y="228340"/>
                  </a:lnTo>
                  <a:cubicBezTo>
                    <a:pt x="1578961" y="240464"/>
                    <a:pt x="1569132" y="250293"/>
                    <a:pt x="1557008" y="250293"/>
                  </a:cubicBezTo>
                  <a:lnTo>
                    <a:pt x="21953" y="250293"/>
                  </a:lnTo>
                  <a:cubicBezTo>
                    <a:pt x="9829" y="250293"/>
                    <a:pt x="0" y="240464"/>
                    <a:pt x="0" y="228340"/>
                  </a:cubicBezTo>
                  <a:lnTo>
                    <a:pt x="0" y="21953"/>
                  </a:lnTo>
                  <a:cubicBezTo>
                    <a:pt x="0" y="9829"/>
                    <a:pt x="9829" y="0"/>
                    <a:pt x="21953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1578961" cy="374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Job Role vs Work-Life Balance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729180" y="4863878"/>
            <a:ext cx="6361448" cy="1138555"/>
            <a:chOff x="0" y="0"/>
            <a:chExt cx="1675443" cy="2998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75443" cy="299866"/>
            </a:xfrm>
            <a:custGeom>
              <a:avLst/>
              <a:gdLst/>
              <a:ahLst/>
              <a:cxnLst/>
              <a:rect r="r" b="b" t="t" l="l"/>
              <a:pathLst>
                <a:path h="299866" w="1675443">
                  <a:moveTo>
                    <a:pt x="20689" y="0"/>
                  </a:moveTo>
                  <a:lnTo>
                    <a:pt x="1654754" y="0"/>
                  </a:lnTo>
                  <a:cubicBezTo>
                    <a:pt x="1660241" y="0"/>
                    <a:pt x="1665503" y="2180"/>
                    <a:pt x="1669383" y="6060"/>
                  </a:cubicBezTo>
                  <a:cubicBezTo>
                    <a:pt x="1673263" y="9940"/>
                    <a:pt x="1675443" y="15202"/>
                    <a:pt x="1675443" y="20689"/>
                  </a:cubicBezTo>
                  <a:lnTo>
                    <a:pt x="1675443" y="279177"/>
                  </a:lnTo>
                  <a:cubicBezTo>
                    <a:pt x="1675443" y="284664"/>
                    <a:pt x="1673263" y="289927"/>
                    <a:pt x="1669383" y="293807"/>
                  </a:cubicBezTo>
                  <a:cubicBezTo>
                    <a:pt x="1665503" y="297687"/>
                    <a:pt x="1660241" y="299866"/>
                    <a:pt x="1654754" y="299866"/>
                  </a:cubicBezTo>
                  <a:lnTo>
                    <a:pt x="20689" y="299866"/>
                  </a:lnTo>
                  <a:cubicBezTo>
                    <a:pt x="15202" y="299866"/>
                    <a:pt x="9940" y="297687"/>
                    <a:pt x="6060" y="293807"/>
                  </a:cubicBezTo>
                  <a:cubicBezTo>
                    <a:pt x="2180" y="289927"/>
                    <a:pt x="0" y="284664"/>
                    <a:pt x="0" y="279177"/>
                  </a:cubicBezTo>
                  <a:lnTo>
                    <a:pt x="0" y="20689"/>
                  </a:lnTo>
                  <a:cubicBezTo>
                    <a:pt x="0" y="15202"/>
                    <a:pt x="2180" y="9940"/>
                    <a:pt x="6060" y="6060"/>
                  </a:cubicBezTo>
                  <a:cubicBezTo>
                    <a:pt x="9940" y="2180"/>
                    <a:pt x="15202" y="0"/>
                    <a:pt x="20689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1675443" cy="423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Attrition Rate vs Years Since Last</a:t>
              </a: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Promotion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729180" y="7320191"/>
            <a:ext cx="5995118" cy="950331"/>
            <a:chOff x="0" y="0"/>
            <a:chExt cx="1578961" cy="2502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78961" cy="250293"/>
            </a:xfrm>
            <a:custGeom>
              <a:avLst/>
              <a:gdLst/>
              <a:ahLst/>
              <a:cxnLst/>
              <a:rect r="r" b="b" t="t" l="l"/>
              <a:pathLst>
                <a:path h="250293" w="1578961">
                  <a:moveTo>
                    <a:pt x="21953" y="0"/>
                  </a:moveTo>
                  <a:lnTo>
                    <a:pt x="1557008" y="0"/>
                  </a:lnTo>
                  <a:cubicBezTo>
                    <a:pt x="1569132" y="0"/>
                    <a:pt x="1578961" y="9829"/>
                    <a:pt x="1578961" y="21953"/>
                  </a:cubicBezTo>
                  <a:lnTo>
                    <a:pt x="1578961" y="228340"/>
                  </a:lnTo>
                  <a:cubicBezTo>
                    <a:pt x="1578961" y="240464"/>
                    <a:pt x="1569132" y="250293"/>
                    <a:pt x="1557008" y="250293"/>
                  </a:cubicBezTo>
                  <a:lnTo>
                    <a:pt x="21953" y="250293"/>
                  </a:lnTo>
                  <a:cubicBezTo>
                    <a:pt x="9829" y="250293"/>
                    <a:pt x="0" y="240464"/>
                    <a:pt x="0" y="228340"/>
                  </a:cubicBezTo>
                  <a:lnTo>
                    <a:pt x="0" y="21953"/>
                  </a:lnTo>
                  <a:cubicBezTo>
                    <a:pt x="0" y="9829"/>
                    <a:pt x="9829" y="0"/>
                    <a:pt x="21953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23825"/>
              <a:ext cx="1578961" cy="374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Avg Working Years by Department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7994A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7994A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7994A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7994A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7994A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588726" y="4120401"/>
            <a:ext cx="2088157" cy="2086818"/>
            <a:chOff x="0" y="0"/>
            <a:chExt cx="3368160" cy="336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934628" y="4423636"/>
            <a:ext cx="1196162" cy="1508920"/>
          </a:xfrm>
          <a:custGeom>
            <a:avLst/>
            <a:gdLst/>
            <a:ahLst/>
            <a:cxnLst/>
            <a:rect r="r" b="b" t="t" l="l"/>
            <a:pathLst>
              <a:path h="1508920" w="1196162">
                <a:moveTo>
                  <a:pt x="0" y="0"/>
                </a:moveTo>
                <a:lnTo>
                  <a:pt x="1196162" y="0"/>
                </a:lnTo>
                <a:lnTo>
                  <a:pt x="1196162" y="1508920"/>
                </a:lnTo>
                <a:lnTo>
                  <a:pt x="0" y="1508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306275" y="4522523"/>
            <a:ext cx="1280183" cy="1273200"/>
          </a:xfrm>
          <a:custGeom>
            <a:avLst/>
            <a:gdLst/>
            <a:ahLst/>
            <a:cxnLst/>
            <a:rect r="r" b="b" t="t" l="l"/>
            <a:pathLst>
              <a:path h="1273200" w="1280183">
                <a:moveTo>
                  <a:pt x="0" y="0"/>
                </a:moveTo>
                <a:lnTo>
                  <a:pt x="1280183" y="0"/>
                </a:lnTo>
                <a:lnTo>
                  <a:pt x="1280183" y="1273200"/>
                </a:lnTo>
                <a:lnTo>
                  <a:pt x="0" y="127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70859" y="4656009"/>
            <a:ext cx="1350285" cy="1094958"/>
          </a:xfrm>
          <a:custGeom>
            <a:avLst/>
            <a:gdLst/>
            <a:ahLst/>
            <a:cxnLst/>
            <a:rect r="r" b="b" t="t" l="l"/>
            <a:pathLst>
              <a:path h="1094958" w="1350285">
                <a:moveTo>
                  <a:pt x="0" y="0"/>
                </a:moveTo>
                <a:lnTo>
                  <a:pt x="1350285" y="0"/>
                </a:lnTo>
                <a:lnTo>
                  <a:pt x="1350285" y="1094958"/>
                </a:lnTo>
                <a:lnTo>
                  <a:pt x="0" y="1094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549562" y="4489552"/>
            <a:ext cx="1730920" cy="1286469"/>
          </a:xfrm>
          <a:custGeom>
            <a:avLst/>
            <a:gdLst/>
            <a:ahLst/>
            <a:cxnLst/>
            <a:rect r="r" b="b" t="t" l="l"/>
            <a:pathLst>
              <a:path h="1286469" w="1730920">
                <a:moveTo>
                  <a:pt x="0" y="0"/>
                </a:moveTo>
                <a:lnTo>
                  <a:pt x="1730920" y="0"/>
                </a:lnTo>
                <a:lnTo>
                  <a:pt x="1730920" y="1286470"/>
                </a:lnTo>
                <a:lnTo>
                  <a:pt x="0" y="1286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423998" y="4455484"/>
            <a:ext cx="1543514" cy="1389722"/>
          </a:xfrm>
          <a:custGeom>
            <a:avLst/>
            <a:gdLst/>
            <a:ahLst/>
            <a:cxnLst/>
            <a:rect r="r" b="b" t="t" l="l"/>
            <a:pathLst>
              <a:path h="1389722" w="1543514">
                <a:moveTo>
                  <a:pt x="0" y="0"/>
                </a:moveTo>
                <a:lnTo>
                  <a:pt x="1543515" y="0"/>
                </a:lnTo>
                <a:lnTo>
                  <a:pt x="1543515" y="1389723"/>
                </a:lnTo>
                <a:lnTo>
                  <a:pt x="0" y="1389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973743" y="4416129"/>
            <a:ext cx="1433317" cy="1433317"/>
          </a:xfrm>
          <a:custGeom>
            <a:avLst/>
            <a:gdLst/>
            <a:ahLst/>
            <a:cxnLst/>
            <a:rect r="r" b="b" t="t" l="l"/>
            <a:pathLst>
              <a:path h="1433317" w="1433317">
                <a:moveTo>
                  <a:pt x="0" y="0"/>
                </a:moveTo>
                <a:lnTo>
                  <a:pt x="1433317" y="0"/>
                </a:lnTo>
                <a:lnTo>
                  <a:pt x="1433317" y="1433316"/>
                </a:lnTo>
                <a:lnTo>
                  <a:pt x="0" y="1433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30958" y="6496315"/>
            <a:ext cx="2542781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88013" y="2781808"/>
            <a:ext cx="2642755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EXPLORATION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63294" y="6522651"/>
            <a:ext cx="2835902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VISUALIZATION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99196" y="2781808"/>
            <a:ext cx="2929514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 DEVELOPMENT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41233" y="6522651"/>
            <a:ext cx="2924293" cy="132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 AND PATTERN IDENTIFICATION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15233" y="2557971"/>
            <a:ext cx="3835143" cy="132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b="true" sz="2602" spc="36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 AND STRATEGIC PLANNING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0" y="0"/>
            <a:ext cx="18288000" cy="1953156"/>
            <a:chOff x="0" y="0"/>
            <a:chExt cx="4816593" cy="5144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816592" cy="514412"/>
            </a:xfrm>
            <a:custGeom>
              <a:avLst/>
              <a:gdLst/>
              <a:ahLst/>
              <a:cxnLst/>
              <a:rect r="r" b="b" t="t" l="l"/>
              <a:pathLst>
                <a:path h="5144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4412"/>
                  </a:lnTo>
                  <a:lnTo>
                    <a:pt x="0" y="514412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4816593" cy="62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Process Overview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68091"/>
            <a:chOff x="0" y="0"/>
            <a:chExt cx="4816593" cy="5446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44682"/>
            </a:xfrm>
            <a:custGeom>
              <a:avLst/>
              <a:gdLst/>
              <a:ahLst/>
              <a:cxnLst/>
              <a:rect r="r" b="b" t="t" l="l"/>
              <a:pathLst>
                <a:path h="54468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4682"/>
                  </a:lnTo>
                  <a:lnTo>
                    <a:pt x="0" y="544682"/>
                  </a:lnTo>
                  <a:close/>
                </a:path>
              </a:pathLst>
            </a:custGeom>
            <a:solidFill>
              <a:srgbClr val="0F466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5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 strike="noStrike" u="none">
                  <a:solidFill>
                    <a:srgbClr val="F2F4F5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General Stats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414594"/>
            <a:ext cx="16230600" cy="725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3"/>
              </a:lnSpc>
            </a:pPr>
            <a:r>
              <a:rPr lang="en-US" sz="324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249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Total Number of Employees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The total count of employees in the organization (both active and those who have left).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Value: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50,000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Helps define the scope of the analysis and acts as the denominator for attrition metrics.</a:t>
            </a:r>
          </a:p>
          <a:p>
            <a:pPr algn="l">
              <a:lnSpc>
                <a:spcPts val="5523"/>
              </a:lnSpc>
            </a:pPr>
            <a:r>
              <a:rPr lang="en-US" sz="3249" u="sng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Total Employees Present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Number of current active employees.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Value: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24,895</a:t>
            </a:r>
          </a:p>
          <a:p>
            <a:pPr algn="l" marL="658319" indent="-329160" lvl="1">
              <a:lnSpc>
                <a:spcPts val="5183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 </a:t>
            </a:r>
            <a:r>
              <a:rPr lang="en-US" sz="30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Tracks workforce strength and helps evaluate resource availability.</a:t>
            </a:r>
          </a:p>
          <a:p>
            <a:pPr algn="l">
              <a:lnSpc>
                <a:spcPts val="518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52463"/>
            <a:chOff x="0" y="0"/>
            <a:chExt cx="4816593" cy="540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40566"/>
            </a:xfrm>
            <a:custGeom>
              <a:avLst/>
              <a:gdLst/>
              <a:ahLst/>
              <a:cxnLst/>
              <a:rect r="r" b="b" t="t" l="l"/>
              <a:pathLst>
                <a:path h="5405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0566"/>
                  </a:lnTo>
                  <a:lnTo>
                    <a:pt x="0" y="540566"/>
                  </a:lnTo>
                  <a:close/>
                </a:path>
              </a:pathLst>
            </a:custGeom>
            <a:solidFill>
              <a:srgbClr val="7994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654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i="true">
                  <a:solidFill>
                    <a:srgbClr val="000000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Analysis – General Stats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353945"/>
            <a:ext cx="16230600" cy="726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2"/>
              </a:lnSpc>
            </a:pPr>
            <a:r>
              <a:rPr lang="en-US" b="true" sz="3240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3240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otal Number of Employees Left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Employees who have left the company over the observed period.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25,105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Helps compute attrition rate and assess retention health.</a:t>
            </a:r>
          </a:p>
          <a:p>
            <a:pPr algn="l">
              <a:lnSpc>
                <a:spcPts val="6092"/>
              </a:lnSpc>
            </a:pPr>
            <a:r>
              <a:rPr lang="en-US" sz="3240" u="sng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3240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Total Attrition Rate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Definition: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The percentage of employees who left the organization.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Value: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50.21%</a:t>
            </a:r>
          </a:p>
          <a:p>
            <a:pPr algn="l" marL="656582" indent="-328291" lvl="1">
              <a:lnSpc>
                <a:spcPts val="5717"/>
              </a:lnSpc>
              <a:buFont typeface="Arial"/>
              <a:buChar char="•"/>
            </a:pPr>
            <a:r>
              <a:rPr lang="en-US" b="true" sz="304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</a:t>
            </a:r>
            <a:r>
              <a:rPr lang="en-US" sz="30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Indicates overall turnover health. A high rate may signal organizational or culture issues.</a:t>
            </a:r>
          </a:p>
          <a:p>
            <a:pPr algn="l">
              <a:lnSpc>
                <a:spcPts val="571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DAGn4oA_1W8</dc:identifier>
  <dcterms:modified xsi:type="dcterms:W3CDTF">2011-08-01T06:04:30Z</dcterms:modified>
  <cp:revision>1</cp:revision>
  <dc:title>EMPLOYEE RETNTION</dc:title>
</cp:coreProperties>
</file>